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7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Gill Sans" panose="020B0604020202020204" charset="0"/>
      <p:regular r:id="rId30"/>
      <p:bold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59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45720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91440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37160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82880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45720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91440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37160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82880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45720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91440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37160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82880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‹#›</a:t>
            </a:fld>
            <a:endParaRPr sz="1200" b="0" i="0" u="none" strike="noStrike" cap="non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Shape 15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Shape 16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Shape 17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Shape 18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Shape 19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Shape 20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Shape 21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Shape 21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Shape 22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Shape 23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Shape 24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Shape 25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Shape 26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Shape 27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Shape 14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ctrTitle"/>
          </p:nvPr>
        </p:nvSpPr>
        <p:spPr>
          <a:xfrm>
            <a:off x="685800" y="1153206"/>
            <a:ext cx="7772400" cy="1101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ubTitle" idx="1"/>
          </p:nvPr>
        </p:nvSpPr>
        <p:spPr>
          <a:xfrm>
            <a:off x="1371600" y="2431336"/>
            <a:ext cx="6400800" cy="828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1400"/>
              <a:buFont typeface="Calibri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1400"/>
              <a:buFont typeface="Calibri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1400"/>
              <a:buFont typeface="Calibri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1400"/>
              <a:buFont typeface="Calibri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4315389" y="4882202"/>
            <a:ext cx="505516" cy="261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0" name="Shape 20" title="The University of Arizon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46813" y="4015014"/>
            <a:ext cx="2256972" cy="1128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21" descr="triangles_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8724" y="989547"/>
            <a:ext cx="606552" cy="82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Shape 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182700"/>
            <a:ext cx="1152977" cy="960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ragraph Content">
  <p:cSld name="Paragraph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C8D9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4315389" y="4882202"/>
            <a:ext cx="505516" cy="261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6" name="Shape 26" descr="triangles_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4322390" y="896597"/>
            <a:ext cx="440054" cy="59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Shape 27" descr="triangles_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22390" y="196091"/>
            <a:ext cx="440054" cy="59706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930172" y="1817064"/>
            <a:ext cx="3845859" cy="353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8D9D8"/>
              </a:buClr>
              <a:buSzPts val="2000"/>
              <a:buFont typeface="Calibri"/>
              <a:buNone/>
              <a:defRPr sz="1800" b="0" i="0" u="none" strike="noStrike" cap="none">
                <a:solidFill>
                  <a:srgbClr val="C8D9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200" algn="ctr" rtl="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•"/>
              <a:defRPr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ctr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950387" y="2157897"/>
            <a:ext cx="3845859" cy="1418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200" algn="ctr" rtl="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•"/>
              <a:defRPr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ctr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ed Slide">
  <p:cSld name="Bulleted Slid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4315389" y="4882202"/>
            <a:ext cx="505516" cy="261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C8D9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3" name="Shape 33" descr="triangles_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4322390" y="896597"/>
            <a:ext cx="440054" cy="59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Shape 34" descr="triangles_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22390" y="196091"/>
            <a:ext cx="440054" cy="59706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765443" y="1713986"/>
            <a:ext cx="3599264" cy="2971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Char char="•"/>
              <a:def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200" algn="l" rtl="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•"/>
              <a:defRPr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723271" y="1713986"/>
            <a:ext cx="3599264" cy="2971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Char char="•"/>
              <a:def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200" algn="l" rtl="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•"/>
              <a:defRPr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ement Slide">
  <p:cSld name="Statement Slide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ubTitle" idx="1"/>
          </p:nvPr>
        </p:nvSpPr>
        <p:spPr>
          <a:xfrm>
            <a:off x="1371600" y="2803672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800"/>
              </a:spcBef>
              <a:spcAft>
                <a:spcPts val="0"/>
              </a:spcAft>
              <a:buClr>
                <a:srgbClr val="C8D9D8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C8D9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4315389" y="4882202"/>
            <a:ext cx="505516" cy="261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" name="Shape 41"/>
          <p:cNvSpPr txBox="1"/>
          <p:nvPr/>
        </p:nvSpPr>
        <p:spPr>
          <a:xfrm>
            <a:off x="685291" y="0"/>
            <a:ext cx="7772400" cy="110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C8D9D8"/>
                </a:solidFill>
                <a:latin typeface="Calibri"/>
                <a:ea typeface="Calibri"/>
                <a:cs typeface="Calibri"/>
                <a:sym typeface="Calibri"/>
              </a:rPr>
              <a:t>SAMPLE HEADER</a:t>
            </a:r>
            <a:endParaRPr sz="2000" b="1" i="0" u="none" strike="noStrike" cap="none">
              <a:solidFill>
                <a:srgbClr val="C8D9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" name="Shape 42" descr="triangles_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4322390" y="896597"/>
            <a:ext cx="440054" cy="59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Shape 43" descr="triangles_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22390" y="196091"/>
            <a:ext cx="440054" cy="597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pic" idx="2"/>
          </p:nvPr>
        </p:nvSpPr>
        <p:spPr>
          <a:xfrm>
            <a:off x="1792288" y="1187895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3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1400"/>
              <a:buFont typeface="Calibri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1400"/>
              <a:buFont typeface="Calibri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1400"/>
              <a:buFont typeface="Calibri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1400"/>
              <a:buFont typeface="Calibri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1792288" y="4297179"/>
            <a:ext cx="5486400" cy="400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spcBef>
                <a:spcPts val="800"/>
              </a:spcBef>
              <a:spcAft>
                <a:spcPts val="0"/>
              </a:spcAft>
              <a:buClr>
                <a:srgbClr val="C8D9D8"/>
              </a:buClr>
              <a:buSzPts val="2000"/>
              <a:buFont typeface="Calibri"/>
              <a:buNone/>
              <a:defRPr sz="1200" b="0" i="0" u="none" strike="noStrike" cap="none">
                <a:solidFill>
                  <a:srgbClr val="C8D9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1400"/>
              <a:buFont typeface="Calibri"/>
              <a:buNone/>
              <a:defRPr sz="9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1400"/>
              <a:buFont typeface="Calibri"/>
              <a:buNone/>
              <a:defRPr sz="9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1400"/>
              <a:buFont typeface="Calibri"/>
              <a:buNone/>
              <a:defRPr sz="9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1400"/>
              <a:buFont typeface="Calibri"/>
              <a:buNone/>
              <a:defRPr sz="9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4315389" y="4882202"/>
            <a:ext cx="505516" cy="261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C8D9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9" name="Shape 49" descr="triangles_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4322390" y="896597"/>
            <a:ext cx="440054" cy="59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Shape 50" descr="triangles_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22390" y="196091"/>
            <a:ext cx="440054" cy="597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Paragraph Content">
  <p:cSld name="Two Paragraph Conten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4315389" y="4882202"/>
            <a:ext cx="505516" cy="261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C8D9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4" name="Shape 54" descr="triangles_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4322390" y="896597"/>
            <a:ext cx="440054" cy="59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Shape 55" descr="triangles_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22390" y="196091"/>
            <a:ext cx="440054" cy="59706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987377" y="1664663"/>
            <a:ext cx="3377331" cy="292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200" algn="ctr" rtl="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•"/>
              <a:defRPr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ctr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4772589" y="1664663"/>
            <a:ext cx="3377331" cy="292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200" algn="ctr" rtl="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•"/>
              <a:defRPr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ctr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 Slide">
  <p:cSld name="Object Slid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C8D9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4315389" y="4882202"/>
            <a:ext cx="505516" cy="261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1" name="Shape 61"/>
          <p:cNvSpPr txBox="1"/>
          <p:nvPr/>
        </p:nvSpPr>
        <p:spPr>
          <a:xfrm>
            <a:off x="4641547" y="1350987"/>
            <a:ext cx="3291626" cy="207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endParaRPr sz="2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" name="Shape 62" descr="triangles_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4322390" y="896597"/>
            <a:ext cx="440054" cy="59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Shape 63" descr="triangles_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22390" y="196091"/>
            <a:ext cx="440054" cy="59706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1209963" y="1575377"/>
            <a:ext cx="6467763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ctr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Char char="•"/>
              <a:defRPr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ctr" rtl="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•"/>
              <a:def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ctr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Char char="•"/>
              <a:def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Char char="•"/>
              <a:def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Aligned Slide">
  <p:cSld name="Left Aligned Slide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C8D9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4315389" y="4882202"/>
            <a:ext cx="505516" cy="261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79135" y="1109775"/>
            <a:ext cx="2255330" cy="221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200" algn="ctr" rtl="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•"/>
              <a:defRPr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ctr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>
            <a:spLocks noGrp="1"/>
          </p:cNvSpPr>
          <p:nvPr>
            <p:ph type="pic" idx="2"/>
          </p:nvPr>
        </p:nvSpPr>
        <p:spPr>
          <a:xfrm>
            <a:off x="3049915" y="1187895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3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1400"/>
              <a:buFont typeface="Calibri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1400"/>
              <a:buFont typeface="Calibri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1400"/>
              <a:buFont typeface="Calibri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1400"/>
              <a:buFont typeface="Calibri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3"/>
          </p:nvPr>
        </p:nvSpPr>
        <p:spPr>
          <a:xfrm>
            <a:off x="3049915" y="4297179"/>
            <a:ext cx="5486400" cy="400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spcBef>
                <a:spcPts val="800"/>
              </a:spcBef>
              <a:spcAft>
                <a:spcPts val="0"/>
              </a:spcAft>
              <a:buClr>
                <a:srgbClr val="C8D9D8"/>
              </a:buClr>
              <a:buSzPts val="2000"/>
              <a:buFont typeface="Calibri"/>
              <a:buNone/>
              <a:defRPr sz="1200" b="0" i="0" u="none" strike="noStrike" cap="none">
                <a:solidFill>
                  <a:srgbClr val="C8D9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1400"/>
              <a:buFont typeface="Calibri"/>
              <a:buNone/>
              <a:defRPr sz="9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1400"/>
              <a:buFont typeface="Calibri"/>
              <a:buNone/>
              <a:defRPr sz="9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1400"/>
              <a:buFont typeface="Calibri"/>
              <a:buNone/>
              <a:defRPr sz="9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ctr" rtl="0">
              <a:spcBef>
                <a:spcPts val="500"/>
              </a:spcBef>
              <a:spcAft>
                <a:spcPts val="0"/>
              </a:spcAft>
              <a:buClr>
                <a:srgbClr val="878787"/>
              </a:buClr>
              <a:buSzPts val="1400"/>
              <a:buFont typeface="Calibri"/>
              <a:buNone/>
              <a:defRPr sz="9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4315389" y="4882202"/>
            <a:ext cx="505516" cy="261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34B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685800" y="1597025"/>
            <a:ext cx="7772400" cy="110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ctr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Char char="•"/>
              <a:def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200" algn="ctr" rtl="0"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•"/>
              <a:defRPr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ctr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ctr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87878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" name="Shape 12" descr="triangle_page#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285118" y="4825556"/>
            <a:ext cx="575518" cy="31794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4315389" y="4882202"/>
            <a:ext cx="505516" cy="261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" name="Shape 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0" y="4182700"/>
            <a:ext cx="1152977" cy="96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Shape 15"/>
          <p:cNvPicPr preferRelativeResize="0"/>
          <p:nvPr/>
        </p:nvPicPr>
        <p:blipFill rotWithShape="1">
          <a:blip r:embed="rId13">
            <a:alphaModFix/>
          </a:blip>
          <a:srcRect r="84398"/>
          <a:stretch/>
        </p:blipFill>
        <p:spPr>
          <a:xfrm>
            <a:off x="8111275" y="4111225"/>
            <a:ext cx="918691" cy="94072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ctrTitle"/>
          </p:nvPr>
        </p:nvSpPr>
        <p:spPr>
          <a:xfrm>
            <a:off x="685800" y="1153206"/>
            <a:ext cx="7772400" cy="1101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UA ASCEND</a:t>
            </a:r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ubTitle" idx="1"/>
          </p:nvPr>
        </p:nvSpPr>
        <p:spPr>
          <a:xfrm>
            <a:off x="1371600" y="2431316"/>
            <a:ext cx="6400800" cy="1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r>
              <a:rPr lang="en-US"/>
              <a:t>Fall 2017/Spring 2018 Launch Results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r>
              <a:rPr lang="en-US" sz="1800">
                <a:solidFill>
                  <a:schemeClr val="lt1"/>
                </a:solidFill>
              </a:rPr>
              <a:t>Claudio Cerrillo, Duffy Elmer, Kenrick Encinas, Shobitha Jillella, Cathy McIntosh, Arjun Muralidaran, Andrew Okonya, </a:t>
            </a:r>
            <a:r>
              <a:rPr lang="en-US" sz="1800"/>
              <a:t>Joel Thibault, Andras Szep, Joshua Smith and Marton Szep</a:t>
            </a:r>
            <a:endParaRPr sz="1800"/>
          </a:p>
        </p:txBody>
      </p:sp>
    </p:spTree>
  </p:cSld>
  <p:clrMapOvr>
    <a:masterClrMapping/>
  </p:clrMapOvr>
  <p:transition spd="med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sldNum" idx="12"/>
          </p:nvPr>
        </p:nvSpPr>
        <p:spPr>
          <a:xfrm>
            <a:off x="4315389" y="4882202"/>
            <a:ext cx="505500" cy="261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160" name="Shape 160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Fabrication and Design Integration</a:t>
            </a:r>
            <a:endParaRPr/>
          </a:p>
        </p:txBody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503275" y="979948"/>
            <a:ext cx="3599400" cy="348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Cones</a:t>
            </a:r>
            <a:endParaRPr/>
          </a:p>
          <a:p>
            <a:pPr marL="457200" lvl="0" indent="-355600" rtl="0">
              <a:spcBef>
                <a:spcPts val="8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Apply Knowledge to Project Applications</a:t>
            </a:r>
            <a:endParaRPr/>
          </a:p>
          <a:p>
            <a: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/>
              <a:t>Real world CAD applications</a:t>
            </a:r>
            <a:endParaRPr/>
          </a:p>
          <a:p>
            <a: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/>
              <a:t>Fit and model an Outer shell to protect and look like SpaceX Falcon Heavy</a:t>
            </a:r>
            <a:endParaRPr/>
          </a:p>
          <a:p>
            <a: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Learned How To…</a:t>
            </a:r>
            <a:endParaRPr/>
          </a:p>
          <a:p>
            <a: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/>
              <a:t>Use Certain tools</a:t>
            </a:r>
            <a:endParaRPr/>
          </a:p>
          <a:p>
            <a: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/>
              <a:t>How apply Paint to fit our design</a:t>
            </a:r>
            <a:endParaRPr/>
          </a:p>
          <a:p>
            <a:pPr marL="0" lvl="0" indent="0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	</a:t>
            </a:r>
            <a:endParaRPr/>
          </a:p>
        </p:txBody>
      </p:sp>
      <p:sp>
        <p:nvSpPr>
          <p:cNvPr id="162" name="Shape 162"/>
          <p:cNvSpPr txBox="1">
            <a:spLocks noGrp="1"/>
          </p:cNvSpPr>
          <p:nvPr>
            <p:ph type="body" idx="2"/>
          </p:nvPr>
        </p:nvSpPr>
        <p:spPr>
          <a:xfrm>
            <a:off x="4671846" y="1231611"/>
            <a:ext cx="3599400" cy="29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Stencil and 3D Printing</a:t>
            </a:r>
            <a:endParaRPr/>
          </a:p>
          <a:p>
            <a:pPr marL="457200" lvl="0" indent="-355600" rtl="0">
              <a:spcBef>
                <a:spcPts val="8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Solidworks applications</a:t>
            </a:r>
            <a:endParaRPr/>
          </a:p>
          <a:p>
            <a: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Learned How To…</a:t>
            </a:r>
            <a:endParaRPr/>
          </a:p>
          <a:p>
            <a: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/>
              <a:t>Apply Graphic Design to CAD</a:t>
            </a:r>
            <a:endParaRPr/>
          </a:p>
          <a:p>
            <a: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/>
              <a:t>Utilizing Autotrace</a:t>
            </a:r>
            <a:endParaRPr/>
          </a:p>
          <a:p>
            <a: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/>
              <a:t>Optimize infill for efficiency and integrity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/>
          </p:cNvSpPr>
          <p:nvPr>
            <p:ph type="pic" idx="2"/>
          </p:nvPr>
        </p:nvSpPr>
        <p:spPr>
          <a:xfrm>
            <a:off x="460725" y="963350"/>
            <a:ext cx="4095000" cy="24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lt1"/>
                </a:solidFill>
              </a:rPr>
              <a:t>General </a:t>
            </a:r>
            <a:r>
              <a:rPr lang="en-US" sz="2000">
                <a:solidFill>
                  <a:srgbClr val="FFFFFF"/>
                </a:solidFill>
              </a:rPr>
              <a:t>Fall 2017 Data-Logger</a:t>
            </a:r>
            <a:r>
              <a:rPr lang="en-US" sz="2000">
                <a:solidFill>
                  <a:schemeClr val="lt1"/>
                </a:solidFill>
              </a:rPr>
              <a:t> Specs:</a:t>
            </a:r>
            <a:endParaRPr sz="2000">
              <a:solidFill>
                <a:schemeClr val="lt1"/>
              </a:solidFill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-US" sz="1400"/>
              <a:t>Feather M0 Datalogger</a:t>
            </a:r>
            <a:endParaRPr sz="140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-US" sz="1400"/>
              <a:t>9DOF Sensor</a:t>
            </a:r>
            <a:endParaRPr sz="140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-US" sz="1400"/>
              <a:t>BME280 Temperature, Pressure and Humidity</a:t>
            </a:r>
            <a:endParaRPr sz="140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-US" sz="1400"/>
              <a:t>MCP9808 High Accuracy </a:t>
            </a:r>
            <a:r>
              <a:rPr lang="en-US" sz="1400">
                <a:solidFill>
                  <a:schemeClr val="lt1"/>
                </a:solidFill>
              </a:rPr>
              <a:t>Temperature</a:t>
            </a:r>
            <a:endParaRPr sz="1400">
              <a:solidFill>
                <a:schemeClr val="lt1"/>
              </a:solidFill>
            </a:endParaRPr>
          </a:p>
        </p:txBody>
      </p:sp>
      <p:sp>
        <p:nvSpPr>
          <p:cNvPr id="169" name="Shape 169"/>
          <p:cNvSpPr txBox="1">
            <a:spLocks noGrp="1"/>
          </p:cNvSpPr>
          <p:nvPr>
            <p:ph type="sldNum" idx="12"/>
          </p:nvPr>
        </p:nvSpPr>
        <p:spPr>
          <a:xfrm>
            <a:off x="4315389" y="4882202"/>
            <a:ext cx="505500" cy="261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170" name="Shape 170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Electronics </a:t>
            </a:r>
            <a:endParaRPr/>
          </a:p>
        </p:txBody>
      </p:sp>
      <p:pic>
        <p:nvPicPr>
          <p:cNvPr id="171" name="Shape 171"/>
          <p:cNvPicPr preferRelativeResize="0"/>
          <p:nvPr/>
        </p:nvPicPr>
        <p:blipFill rotWithShape="1">
          <a:blip r:embed="rId3">
            <a:alphaModFix/>
          </a:blip>
          <a:srcRect l="8959" t="10181" r="10323" b="7777"/>
          <a:stretch/>
        </p:blipFill>
        <p:spPr>
          <a:xfrm rot="-5400000">
            <a:off x="5094886" y="756441"/>
            <a:ext cx="2651322" cy="35929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/>
          </p:cNvSpPr>
          <p:nvPr>
            <p:ph type="pic" idx="2"/>
          </p:nvPr>
        </p:nvSpPr>
        <p:spPr>
          <a:xfrm>
            <a:off x="460725" y="963350"/>
            <a:ext cx="4360200" cy="33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lt1"/>
                </a:solidFill>
              </a:rPr>
              <a:t>General Spring 2018 Data-logger Specs:</a:t>
            </a:r>
            <a:endParaRPr sz="2000">
              <a:solidFill>
                <a:schemeClr val="lt1"/>
              </a:solidFill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-US" sz="1400"/>
              <a:t>Feather M0 Datalogger</a:t>
            </a:r>
            <a:endParaRPr sz="140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-US" sz="1400"/>
              <a:t>9DOF Sensor</a:t>
            </a:r>
            <a:endParaRPr sz="140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-US" sz="1400"/>
              <a:t>BME280 Temperature, Pressure and Humidity</a:t>
            </a:r>
            <a:endParaRPr sz="140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-US" sz="1400"/>
              <a:t>MCP9808 High Accuracy </a:t>
            </a:r>
            <a:r>
              <a:rPr lang="en-US" sz="1400">
                <a:solidFill>
                  <a:schemeClr val="lt1"/>
                </a:solidFill>
              </a:rPr>
              <a:t>Temperature</a:t>
            </a:r>
            <a:endParaRPr sz="1400">
              <a:solidFill>
                <a:schemeClr val="lt1"/>
              </a:solidFill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-US" sz="1400">
                <a:solidFill>
                  <a:schemeClr val="lt1"/>
                </a:solidFill>
              </a:rPr>
              <a:t>ADXL377 High G Accelerometer</a:t>
            </a:r>
            <a:endParaRPr sz="1400">
              <a:solidFill>
                <a:schemeClr val="lt1"/>
              </a:solidFill>
            </a:endParaRPr>
          </a:p>
        </p:txBody>
      </p:sp>
      <p:sp>
        <p:nvSpPr>
          <p:cNvPr id="178" name="Shape 178"/>
          <p:cNvSpPr txBox="1">
            <a:spLocks noGrp="1"/>
          </p:cNvSpPr>
          <p:nvPr>
            <p:ph type="sldNum" idx="12"/>
          </p:nvPr>
        </p:nvSpPr>
        <p:spPr>
          <a:xfrm>
            <a:off x="4315389" y="4882202"/>
            <a:ext cx="505500" cy="261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179" name="Shape 179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Electronics</a:t>
            </a:r>
            <a:endParaRPr/>
          </a:p>
        </p:txBody>
      </p:sp>
      <p:pic>
        <p:nvPicPr>
          <p:cNvPr id="180" name="Shape 1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0900" y="1239000"/>
            <a:ext cx="3388776" cy="303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/>
          </p:cNvSpPr>
          <p:nvPr>
            <p:ph type="pic" idx="2"/>
          </p:nvPr>
        </p:nvSpPr>
        <p:spPr>
          <a:xfrm>
            <a:off x="879600" y="963350"/>
            <a:ext cx="3613500" cy="33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lt1"/>
                </a:solidFill>
              </a:rPr>
              <a:t>Atmospheric Specs:</a:t>
            </a:r>
            <a:endParaRPr sz="1800">
              <a:solidFill>
                <a:schemeClr val="lt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US" sz="1800">
                <a:solidFill>
                  <a:schemeClr val="lt1"/>
                </a:solidFill>
              </a:rPr>
              <a:t>BME280 Temperature, Pressure and Humidity</a:t>
            </a:r>
            <a:endParaRPr sz="1800">
              <a:solidFill>
                <a:schemeClr val="lt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US" sz="1800">
                <a:solidFill>
                  <a:schemeClr val="lt1"/>
                </a:solidFill>
              </a:rPr>
              <a:t>SGP30 Air Quality Sensor </a:t>
            </a:r>
            <a:endParaRPr sz="1800">
              <a:solidFill>
                <a:schemeClr val="lt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US" sz="1800">
                <a:solidFill>
                  <a:schemeClr val="lt1"/>
                </a:solidFill>
              </a:rPr>
              <a:t>CCS811 Air Quality Sensor 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87" name="Shape 187"/>
          <p:cNvSpPr txBox="1">
            <a:spLocks noGrp="1"/>
          </p:cNvSpPr>
          <p:nvPr>
            <p:ph type="sldNum" idx="12"/>
          </p:nvPr>
        </p:nvSpPr>
        <p:spPr>
          <a:xfrm>
            <a:off x="4315389" y="4882202"/>
            <a:ext cx="505500" cy="261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188" name="Shape 188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Electronics</a:t>
            </a:r>
            <a:endParaRPr/>
          </a:p>
        </p:txBody>
      </p:sp>
      <p:pic>
        <p:nvPicPr>
          <p:cNvPr id="189" name="Shape 189"/>
          <p:cNvPicPr preferRelativeResize="0"/>
          <p:nvPr/>
        </p:nvPicPr>
        <p:blipFill rotWithShape="1">
          <a:blip r:embed="rId3">
            <a:alphaModFix/>
          </a:blip>
          <a:srcRect l="11680" t="7857" r="7091" b="19726"/>
          <a:stretch/>
        </p:blipFill>
        <p:spPr>
          <a:xfrm>
            <a:off x="4820900" y="1103400"/>
            <a:ext cx="3133401" cy="372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/>
          </p:cNvSpPr>
          <p:nvPr>
            <p:ph type="pic" idx="2"/>
          </p:nvPr>
        </p:nvSpPr>
        <p:spPr>
          <a:xfrm>
            <a:off x="469763" y="1221845"/>
            <a:ext cx="54864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</a:rPr>
              <a:t>Geiger Counter Specs:</a:t>
            </a:r>
            <a:endParaRPr sz="2400">
              <a:solidFill>
                <a:schemeClr val="lt1"/>
              </a:solidFill>
            </a:endParaRPr>
          </a:p>
          <a:p>
            <a:pPr marL="457200" lvl="0" indent="-381000" algn="l" rtl="0">
              <a:lnSpc>
                <a:spcPct val="109090"/>
              </a:lnSpc>
              <a:spcBef>
                <a:spcPts val="270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</a:pPr>
            <a:r>
              <a:rPr lang="en-US" sz="2400">
                <a:solidFill>
                  <a:schemeClr val="lt1"/>
                </a:solidFill>
              </a:rPr>
              <a:t>MightyOhm Geiger Counter</a:t>
            </a:r>
            <a:endParaRPr sz="2400">
              <a:solidFill>
                <a:schemeClr val="lt1"/>
              </a:solidFill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</a:pPr>
            <a:r>
              <a:rPr lang="en-US" sz="2400">
                <a:solidFill>
                  <a:schemeClr val="lt1"/>
                </a:solidFill>
              </a:rPr>
              <a:t>Feather M0 Datalogger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196" name="Shape 196"/>
          <p:cNvSpPr txBox="1">
            <a:spLocks noGrp="1"/>
          </p:cNvSpPr>
          <p:nvPr>
            <p:ph type="sldNum" idx="12"/>
          </p:nvPr>
        </p:nvSpPr>
        <p:spPr>
          <a:xfrm>
            <a:off x="4315389" y="4882202"/>
            <a:ext cx="505500" cy="261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Geiger Counter</a:t>
            </a:r>
            <a:endParaRPr/>
          </a:p>
        </p:txBody>
      </p:sp>
      <p:pic>
        <p:nvPicPr>
          <p:cNvPr id="198" name="Shape 198"/>
          <p:cNvPicPr preferRelativeResize="0"/>
          <p:nvPr/>
        </p:nvPicPr>
        <p:blipFill rotWithShape="1">
          <a:blip r:embed="rId3">
            <a:alphaModFix/>
          </a:blip>
          <a:srcRect t="7529" b="8337"/>
          <a:stretch/>
        </p:blipFill>
        <p:spPr>
          <a:xfrm>
            <a:off x="4702675" y="1103399"/>
            <a:ext cx="3262548" cy="3659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sldNum" idx="12"/>
          </p:nvPr>
        </p:nvSpPr>
        <p:spPr>
          <a:xfrm>
            <a:off x="4315389" y="4882202"/>
            <a:ext cx="505500" cy="261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205" name="Shape 205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FALL 2017 DATA</a:t>
            </a:r>
            <a:endParaRPr/>
          </a:p>
        </p:txBody>
      </p:sp>
      <p:pic>
        <p:nvPicPr>
          <p:cNvPr id="206" name="Shape 2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0650" y="1029625"/>
            <a:ext cx="7042026" cy="3762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sldNum" idx="12"/>
          </p:nvPr>
        </p:nvSpPr>
        <p:spPr>
          <a:xfrm>
            <a:off x="4315389" y="4882202"/>
            <a:ext cx="505500" cy="261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213" name="Shape 213"/>
          <p:cNvSpPr txBox="1">
            <a:spLocks noGrp="1"/>
          </p:cNvSpPr>
          <p:nvPr>
            <p:ph type="title"/>
          </p:nvPr>
        </p:nvSpPr>
        <p:spPr>
          <a:xfrm>
            <a:off x="685791" y="0"/>
            <a:ext cx="7772400" cy="110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FALL 2017 DATA</a:t>
            </a:r>
            <a:endParaRPr/>
          </a:p>
        </p:txBody>
      </p:sp>
      <p:pic>
        <p:nvPicPr>
          <p:cNvPr id="214" name="Shape 2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5900" y="1020625"/>
            <a:ext cx="7101126" cy="375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sldNum" idx="12"/>
          </p:nvPr>
        </p:nvSpPr>
        <p:spPr>
          <a:xfrm>
            <a:off x="4315389" y="4882202"/>
            <a:ext cx="505500" cy="261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Geiger Data </a:t>
            </a:r>
            <a:endParaRPr/>
          </a:p>
        </p:txBody>
      </p:sp>
      <p:pic>
        <p:nvPicPr>
          <p:cNvPr id="222" name="Shape 222"/>
          <p:cNvPicPr preferRelativeResize="0"/>
          <p:nvPr/>
        </p:nvPicPr>
        <p:blipFill rotWithShape="1">
          <a:blip r:embed="rId3">
            <a:alphaModFix/>
          </a:blip>
          <a:srcRect l="3890" t="5511" r="3034" b="5449"/>
          <a:stretch/>
        </p:blipFill>
        <p:spPr>
          <a:xfrm>
            <a:off x="484350" y="1025188"/>
            <a:ext cx="8167599" cy="3093112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Shape 223"/>
          <p:cNvSpPr txBox="1"/>
          <p:nvPr/>
        </p:nvSpPr>
        <p:spPr>
          <a:xfrm>
            <a:off x="422225" y="3553750"/>
            <a:ext cx="2288700" cy="3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Time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(Minutes)</a:t>
            </a:r>
            <a:endParaRPr/>
          </a:p>
        </p:txBody>
      </p:sp>
      <p:sp>
        <p:nvSpPr>
          <p:cNvPr id="224" name="Shape 224"/>
          <p:cNvSpPr/>
          <p:nvPr/>
        </p:nvSpPr>
        <p:spPr>
          <a:xfrm>
            <a:off x="560350" y="2176550"/>
            <a:ext cx="300900" cy="90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Shape 225"/>
          <p:cNvSpPr txBox="1"/>
          <p:nvPr/>
        </p:nvSpPr>
        <p:spPr>
          <a:xfrm rot="-5400000">
            <a:off x="-987950" y="2525788"/>
            <a:ext cx="33975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Clicks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/>
          </p:cNvSpPr>
          <p:nvPr>
            <p:ph type="pic" idx="2"/>
          </p:nvPr>
        </p:nvSpPr>
        <p:spPr>
          <a:xfrm>
            <a:off x="685800" y="1153350"/>
            <a:ext cx="4701300" cy="372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lt1"/>
                </a:solidFill>
              </a:rPr>
              <a:t>Objectives</a:t>
            </a:r>
            <a:endParaRPr sz="2000">
              <a:solidFill>
                <a:schemeClr val="lt1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en-US" sz="2000"/>
              <a:t>Measuring effects of ionizing radiation on </a:t>
            </a:r>
            <a:r>
              <a:rPr lang="en-US" sz="2000" i="1"/>
              <a:t>Salmonella enterica</a:t>
            </a:r>
            <a:r>
              <a:rPr lang="en-US" sz="2000"/>
              <a:t> via the Ames mutagenicity assay.</a:t>
            </a: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en-US" sz="2000"/>
              <a:t>Providing proof of concept and conducting a test flight in preparation for the AZSGC RockSat-C mission launching in June 2018. </a:t>
            </a:r>
            <a:endParaRPr sz="2000"/>
          </a:p>
        </p:txBody>
      </p:sp>
      <p:sp>
        <p:nvSpPr>
          <p:cNvPr id="232" name="Shape 232"/>
          <p:cNvSpPr txBox="1">
            <a:spLocks noGrp="1"/>
          </p:cNvSpPr>
          <p:nvPr>
            <p:ph type="sldNum" idx="12"/>
          </p:nvPr>
        </p:nvSpPr>
        <p:spPr>
          <a:xfrm>
            <a:off x="4315389" y="4882202"/>
            <a:ext cx="505500" cy="261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685791" y="49950"/>
            <a:ext cx="7772400" cy="110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Life Sciences Experiment</a:t>
            </a:r>
            <a:endParaRPr/>
          </a:p>
        </p:txBody>
      </p:sp>
      <p:pic>
        <p:nvPicPr>
          <p:cNvPr id="234" name="Shape 2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3325" y="1223450"/>
            <a:ext cx="3377925" cy="2958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sldNum" idx="12"/>
          </p:nvPr>
        </p:nvSpPr>
        <p:spPr>
          <a:xfrm>
            <a:off x="4315389" y="4882202"/>
            <a:ext cx="505500" cy="261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241" name="Shape 241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Vivitar 360 Camera</a:t>
            </a:r>
            <a:endParaRPr/>
          </a:p>
        </p:txBody>
      </p:sp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394100" y="985525"/>
            <a:ext cx="4139100" cy="37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Char char="•"/>
            </a:pPr>
            <a:r>
              <a:rPr lang="en-US" sz="2000">
                <a:solidFill>
                  <a:srgbClr val="FFFFFF"/>
                </a:solidFill>
              </a:rPr>
              <a:t>Full 360° horizontal x 240° vertical field of view</a:t>
            </a:r>
            <a:endParaRPr sz="2000">
              <a:solidFill>
                <a:srgbClr val="FFFFFF"/>
              </a:solidFill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Char char="•"/>
            </a:pPr>
            <a:r>
              <a:rPr lang="en-US" sz="2000">
                <a:solidFill>
                  <a:srgbClr val="FFFFFF"/>
                </a:solidFill>
              </a:rPr>
              <a:t>4K: 2880 x 2880 @ 30FPS Max</a:t>
            </a:r>
            <a:endParaRPr sz="2000">
              <a:solidFill>
                <a:srgbClr val="FFFFFF"/>
              </a:solidFill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Char char="•"/>
            </a:pPr>
            <a:r>
              <a:rPr lang="en-US" sz="2000">
                <a:solidFill>
                  <a:srgbClr val="FFFFFF"/>
                </a:solidFill>
              </a:rPr>
              <a:t>Accelerometer, E-Compass, Non-Assisted GPS, Gyroscope, Microphone</a:t>
            </a:r>
            <a:endParaRPr sz="2000">
              <a:solidFill>
                <a:srgbClr val="FFFFFF"/>
              </a:solidFill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Char char="•"/>
            </a:pPr>
            <a:r>
              <a:rPr lang="en-US" sz="2000">
                <a:solidFill>
                  <a:srgbClr val="FFFFFF"/>
                </a:solidFill>
              </a:rPr>
              <a:t>Up to 1.5 hours battery life</a:t>
            </a:r>
            <a:endParaRPr sz="2000">
              <a:solidFill>
                <a:srgbClr val="FFFFFF"/>
              </a:solidFill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Char char="•"/>
            </a:pPr>
            <a:r>
              <a:rPr lang="en-US" sz="2000">
                <a:solidFill>
                  <a:srgbClr val="FFFFFF"/>
                </a:solidFill>
              </a:rPr>
              <a:t>~109g weight</a:t>
            </a:r>
            <a:endParaRPr sz="2000">
              <a:solidFill>
                <a:srgbClr val="FFFFFF"/>
              </a:solidFill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Char char="•"/>
            </a:pPr>
            <a:r>
              <a:rPr lang="en-US" sz="2000">
                <a:solidFill>
                  <a:srgbClr val="FFFFFF"/>
                </a:solidFill>
              </a:rPr>
              <a:t>Dust &amp; shock resistant</a:t>
            </a:r>
            <a:endParaRPr sz="2000">
              <a:solidFill>
                <a:srgbClr val="FFFFFF"/>
              </a:solidFill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Char char="•"/>
            </a:pPr>
            <a:r>
              <a:rPr lang="en-US" sz="2000">
                <a:solidFill>
                  <a:srgbClr val="FFFFFF"/>
                </a:solidFill>
              </a:rPr>
              <a:t>Internal 64GB storage</a:t>
            </a:r>
            <a:endParaRPr sz="1150">
              <a:solidFill>
                <a:srgbClr val="BEBEBE"/>
              </a:solidFill>
              <a:highlight>
                <a:srgbClr val="333333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700"/>
              </a:spcBef>
              <a:spcAft>
                <a:spcPts val="0"/>
              </a:spcAft>
              <a:buNone/>
            </a:pPr>
            <a:endParaRPr sz="1600"/>
          </a:p>
        </p:txBody>
      </p:sp>
      <p:pic>
        <p:nvPicPr>
          <p:cNvPr id="243" name="Shape 2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7498" y="938100"/>
            <a:ext cx="3053100" cy="305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sldNum" idx="12"/>
          </p:nvPr>
        </p:nvSpPr>
        <p:spPr>
          <a:xfrm>
            <a:off x="4315389" y="4882202"/>
            <a:ext cx="505500" cy="261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Payload Design</a:t>
            </a:r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30750" y="1910075"/>
            <a:ext cx="3602700" cy="22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Char char="•"/>
            </a:pPr>
            <a:r>
              <a:rPr lang="en-US" sz="2000">
                <a:solidFill>
                  <a:srgbClr val="FFFFFF"/>
                </a:solidFill>
              </a:rPr>
              <a:t>Design planning and CAD</a:t>
            </a:r>
            <a:endParaRPr sz="2000">
              <a:solidFill>
                <a:srgbClr val="FFFFFF"/>
              </a:solidFill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Char char="•"/>
            </a:pPr>
            <a:r>
              <a:rPr lang="en-US" sz="2000">
                <a:solidFill>
                  <a:srgbClr val="FFFFFF"/>
                </a:solidFill>
              </a:rPr>
              <a:t>Fabrication</a:t>
            </a:r>
            <a:endParaRPr sz="2000">
              <a:solidFill>
                <a:srgbClr val="FFFFFF"/>
              </a:solidFill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Char char="•"/>
            </a:pPr>
            <a:r>
              <a:rPr lang="en-US" sz="2000">
                <a:solidFill>
                  <a:srgbClr val="FFFFFF"/>
                </a:solidFill>
              </a:rPr>
              <a:t>Dynamic and Stress Analysis</a:t>
            </a:r>
            <a:endParaRPr sz="2000">
              <a:solidFill>
                <a:srgbClr val="FFFFFF"/>
              </a:solidFill>
            </a:endParaRPr>
          </a:p>
        </p:txBody>
      </p:sp>
      <p:pic>
        <p:nvPicPr>
          <p:cNvPr id="88" name="Shape 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3898" y="1045375"/>
            <a:ext cx="3638575" cy="8154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>
            <a:spLocks noGrp="1"/>
          </p:cNvSpPr>
          <p:nvPr>
            <p:ph type="pic" idx="2"/>
          </p:nvPr>
        </p:nvSpPr>
        <p:spPr>
          <a:xfrm>
            <a:off x="240028" y="1187900"/>
            <a:ext cx="7038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80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Fixed one-directional camera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Records at 1080p 60 FPS 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Mounted on a metal bar that acted as a heat sink</a:t>
            </a:r>
            <a:endParaRPr sz="20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2000"/>
              <a:t>Goal was to keep the mobius cool enough to            capture balloon pop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Only weighs 27 grams</a:t>
            </a:r>
            <a:endParaRPr sz="2000"/>
          </a:p>
        </p:txBody>
      </p:sp>
      <p:sp>
        <p:nvSpPr>
          <p:cNvPr id="250" name="Shape 250"/>
          <p:cNvSpPr txBox="1">
            <a:spLocks noGrp="1"/>
          </p:cNvSpPr>
          <p:nvPr>
            <p:ph type="sldNum" idx="12"/>
          </p:nvPr>
        </p:nvSpPr>
        <p:spPr>
          <a:xfrm>
            <a:off x="4315389" y="4882202"/>
            <a:ext cx="505500" cy="261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sp>
        <p:nvSpPr>
          <p:cNvPr id="251" name="Shape 251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Mobius Mini 1080p</a:t>
            </a:r>
            <a:endParaRPr/>
          </a:p>
        </p:txBody>
      </p:sp>
      <p:pic>
        <p:nvPicPr>
          <p:cNvPr id="252" name="Shape 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5475" y="1135475"/>
            <a:ext cx="2728325" cy="272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sldNum" idx="12"/>
          </p:nvPr>
        </p:nvSpPr>
        <p:spPr>
          <a:xfrm>
            <a:off x="4315389" y="4882202"/>
            <a:ext cx="505500" cy="261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sp>
        <p:nvSpPr>
          <p:cNvPr id="259" name="Shape 259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360 Camera Footage</a:t>
            </a: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070" y="1356277"/>
            <a:ext cx="5280991" cy="283853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sldNum" idx="12"/>
          </p:nvPr>
        </p:nvSpPr>
        <p:spPr>
          <a:xfrm>
            <a:off x="4315389" y="4882202"/>
            <a:ext cx="505500" cy="261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sp>
        <p:nvSpPr>
          <p:cNvPr id="267" name="Shape 267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360 Camera Stabilization</a:t>
            </a:r>
            <a:endParaRPr/>
          </a:p>
        </p:txBody>
      </p:sp>
      <p:pic>
        <p:nvPicPr>
          <p:cNvPr id="268" name="Shape 2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754" y="892975"/>
            <a:ext cx="3602598" cy="712302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630750" y="1605275"/>
            <a:ext cx="3602700" cy="29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Char char="•"/>
            </a:pPr>
            <a:r>
              <a:rPr lang="en-US" sz="2000">
                <a:solidFill>
                  <a:srgbClr val="FFFFFF"/>
                </a:solidFill>
              </a:rPr>
              <a:t>Masking</a:t>
            </a:r>
            <a:endParaRPr sz="2000">
              <a:solidFill>
                <a:srgbClr val="FFFFFF"/>
              </a:solidFill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Char char="•"/>
            </a:pPr>
            <a:r>
              <a:rPr lang="en-US" sz="2000">
                <a:solidFill>
                  <a:srgbClr val="FFFFFF"/>
                </a:solidFill>
              </a:rPr>
              <a:t>Feature identification</a:t>
            </a:r>
            <a:endParaRPr sz="2000">
              <a:solidFill>
                <a:srgbClr val="FFFFFF"/>
              </a:solidFill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Char char="•"/>
            </a:pPr>
            <a:r>
              <a:rPr lang="en-US" sz="2000">
                <a:solidFill>
                  <a:srgbClr val="FFFFFF"/>
                </a:solidFill>
              </a:rPr>
              <a:t>Feature matching</a:t>
            </a:r>
            <a:endParaRPr sz="2000">
              <a:solidFill>
                <a:srgbClr val="FFFFFF"/>
              </a:solidFill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Char char="•"/>
            </a:pPr>
            <a:r>
              <a:rPr lang="en-US" sz="2000">
                <a:solidFill>
                  <a:srgbClr val="FFFFFF"/>
                </a:solidFill>
              </a:rPr>
              <a:t>Rotational correction</a:t>
            </a:r>
            <a:endParaRPr sz="2000">
              <a:solidFill>
                <a:srgbClr val="FFFFFF"/>
              </a:solidFill>
            </a:endParaRPr>
          </a:p>
        </p:txBody>
      </p:sp>
      <p:pic>
        <p:nvPicPr>
          <p:cNvPr id="270" name="Shape 270"/>
          <p:cNvPicPr preferRelativeResize="0"/>
          <p:nvPr/>
        </p:nvPicPr>
        <p:blipFill rotWithShape="1">
          <a:blip r:embed="rId4">
            <a:alphaModFix/>
          </a:blip>
          <a:srcRect l="9907" t="3630" r="10194" b="9526"/>
          <a:stretch/>
        </p:blipFill>
        <p:spPr>
          <a:xfrm>
            <a:off x="4233350" y="892975"/>
            <a:ext cx="3673949" cy="3682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sldNum" idx="12"/>
          </p:nvPr>
        </p:nvSpPr>
        <p:spPr>
          <a:xfrm>
            <a:off x="4315389" y="4882202"/>
            <a:ext cx="505500" cy="261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sp>
        <p:nvSpPr>
          <p:cNvPr id="277" name="Shape 277"/>
          <p:cNvSpPr txBox="1"/>
          <p:nvPr/>
        </p:nvSpPr>
        <p:spPr>
          <a:xfrm>
            <a:off x="914393" y="588098"/>
            <a:ext cx="7315200" cy="8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FFFFFF"/>
                </a:solidFill>
              </a:rPr>
              <a:t>Thank You</a:t>
            </a:r>
            <a:endParaRPr sz="3000" b="1">
              <a:solidFill>
                <a:srgbClr val="FFFFFF"/>
              </a:solidFill>
            </a:endParaRPr>
          </a:p>
        </p:txBody>
      </p:sp>
      <p:sp>
        <p:nvSpPr>
          <p:cNvPr id="278" name="Shape 278"/>
          <p:cNvSpPr txBox="1"/>
          <p:nvPr/>
        </p:nvSpPr>
        <p:spPr>
          <a:xfrm>
            <a:off x="4679975" y="1560925"/>
            <a:ext cx="3703200" cy="22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</a:rPr>
              <a:t>Susan Brew,</a:t>
            </a:r>
            <a:endParaRPr sz="2400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</a:rPr>
              <a:t>Arizona Near Space Research,</a:t>
            </a:r>
            <a:endParaRPr sz="2400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</a:rPr>
              <a:t>NASA Space Grant,</a:t>
            </a:r>
            <a:endParaRPr sz="2400">
              <a:solidFill>
                <a:srgbClr val="FFFFFF"/>
              </a:solidFill>
            </a:endParaRPr>
          </a:p>
          <a:p>
            <a:pPr marL="0" lvl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</a:rPr>
              <a:t>Arizona Space Grant Consortium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279" name="Shape 2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151" y="918150"/>
            <a:ext cx="3170675" cy="259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Shape 2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60900" y="2156700"/>
            <a:ext cx="3060005" cy="2295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4315389" y="4882202"/>
            <a:ext cx="505500" cy="261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Design Planning and CAD</a:t>
            </a:r>
            <a:endParaRPr/>
          </a:p>
        </p:txBody>
      </p:sp>
      <p:sp>
        <p:nvSpPr>
          <p:cNvPr id="96" name="Shape 96"/>
          <p:cNvSpPr>
            <a:spLocks noGrp="1"/>
          </p:cNvSpPr>
          <p:nvPr>
            <p:ph type="pic" idx="2"/>
          </p:nvPr>
        </p:nvSpPr>
        <p:spPr>
          <a:xfrm>
            <a:off x="182525" y="1192150"/>
            <a:ext cx="3792300" cy="21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000"/>
              <a:t>Fall 2017 Assembly</a:t>
            </a:r>
            <a:endParaRPr sz="2000"/>
          </a:p>
          <a:p>
            <a:pPr marL="457200" lvl="0" indent="-3556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Solid Construction  </a:t>
            </a:r>
            <a:endParaRPr sz="2000"/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Simple build materials</a:t>
            </a:r>
            <a:endParaRPr sz="2000"/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3D printed reinforcements </a:t>
            </a:r>
            <a:endParaRPr sz="20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2000"/>
          </a:p>
        </p:txBody>
      </p:sp>
      <p:pic>
        <p:nvPicPr>
          <p:cNvPr id="97" name="Shape 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60250" y="1192150"/>
            <a:ext cx="4718925" cy="297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sldNum" idx="12"/>
          </p:nvPr>
        </p:nvSpPr>
        <p:spPr>
          <a:xfrm>
            <a:off x="4315389" y="4882202"/>
            <a:ext cx="505500" cy="261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Design Planning and CAD</a:t>
            </a:r>
            <a:endParaRPr/>
          </a:p>
        </p:txBody>
      </p:sp>
      <p:pic>
        <p:nvPicPr>
          <p:cNvPr id="105" name="Shape 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9414" y="1103400"/>
            <a:ext cx="4018310" cy="3573347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Shape 106"/>
          <p:cNvSpPr>
            <a:spLocks noGrp="1"/>
          </p:cNvSpPr>
          <p:nvPr>
            <p:ph type="pic" idx="2"/>
          </p:nvPr>
        </p:nvSpPr>
        <p:spPr>
          <a:xfrm>
            <a:off x="268295" y="1187900"/>
            <a:ext cx="33753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000"/>
              <a:t>Considerations</a:t>
            </a:r>
            <a:endParaRPr sz="2000"/>
          </a:p>
          <a:p>
            <a:pPr marL="457200" lvl="0" indent="-3556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Weight</a:t>
            </a:r>
            <a:endParaRPr sz="2000"/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Infill</a:t>
            </a:r>
            <a:endParaRPr sz="2000"/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Layer height</a:t>
            </a:r>
            <a:endParaRPr sz="2000"/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Accuracy</a:t>
            </a:r>
            <a:endParaRPr sz="20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2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sldNum" idx="12"/>
          </p:nvPr>
        </p:nvSpPr>
        <p:spPr>
          <a:xfrm>
            <a:off x="4315389" y="4882202"/>
            <a:ext cx="505500" cy="261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Design Planning and CAD</a:t>
            </a:r>
            <a:endParaRPr/>
          </a:p>
        </p:txBody>
      </p:sp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5888" y="985075"/>
            <a:ext cx="5832224" cy="3610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sldNum" idx="12"/>
          </p:nvPr>
        </p:nvSpPr>
        <p:spPr>
          <a:xfrm>
            <a:off x="4315389" y="4882202"/>
            <a:ext cx="505500" cy="261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Design Planning and CAD</a:t>
            </a:r>
            <a:endParaRPr/>
          </a:p>
        </p:txBody>
      </p:sp>
      <p:pic>
        <p:nvPicPr>
          <p:cNvPr id="122" name="Shape 122"/>
          <p:cNvPicPr preferRelativeResize="0"/>
          <p:nvPr/>
        </p:nvPicPr>
        <p:blipFill rotWithShape="1">
          <a:blip r:embed="rId3">
            <a:alphaModFix/>
          </a:blip>
          <a:srcRect l="35340" r="14223"/>
          <a:stretch/>
        </p:blipFill>
        <p:spPr>
          <a:xfrm>
            <a:off x="5120651" y="784525"/>
            <a:ext cx="3523777" cy="3836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Shape 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80500" y="2405634"/>
            <a:ext cx="1718226" cy="1878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Shape 1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2825" y="2514176"/>
            <a:ext cx="1718224" cy="177025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Shape 125"/>
          <p:cNvSpPr>
            <a:spLocks noGrp="1"/>
          </p:cNvSpPr>
          <p:nvPr>
            <p:ph type="pic" idx="2"/>
          </p:nvPr>
        </p:nvSpPr>
        <p:spPr>
          <a:xfrm>
            <a:off x="190926" y="566725"/>
            <a:ext cx="37923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000"/>
              <a:t>Spring 2018 Assembly</a:t>
            </a:r>
            <a:endParaRPr sz="2000"/>
          </a:p>
          <a:p>
            <a:pPr marL="457200" lvl="0" indent="-3556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Light weight</a:t>
            </a:r>
            <a:endParaRPr sz="2000"/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Easy to standardize</a:t>
            </a:r>
            <a:endParaRPr sz="2000"/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Fully 3D Construction</a:t>
            </a:r>
            <a:endParaRPr sz="20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2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/>
          </p:cNvSpPr>
          <p:nvPr>
            <p:ph type="pic" idx="2"/>
          </p:nvPr>
        </p:nvSpPr>
        <p:spPr>
          <a:xfrm>
            <a:off x="799195" y="1146600"/>
            <a:ext cx="33753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000"/>
              <a:t>Fall</a:t>
            </a:r>
            <a:endParaRPr sz="2000"/>
          </a:p>
          <a:p>
            <a:pPr marL="457200" lvl="0" indent="-3556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Simple construction- well tested</a:t>
            </a:r>
            <a:endParaRPr sz="2000"/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For new members to learn construction basics</a:t>
            </a:r>
            <a:endParaRPr sz="2000"/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Quick design, over-built</a:t>
            </a:r>
            <a:endParaRPr sz="2000"/>
          </a:p>
        </p:txBody>
      </p:sp>
      <p:sp>
        <p:nvSpPr>
          <p:cNvPr id="132" name="Shape 132"/>
          <p:cNvSpPr txBox="1">
            <a:spLocks noGrp="1"/>
          </p:cNvSpPr>
          <p:nvPr>
            <p:ph type="sldNum" idx="12"/>
          </p:nvPr>
        </p:nvSpPr>
        <p:spPr>
          <a:xfrm>
            <a:off x="4315389" y="4882202"/>
            <a:ext cx="505500" cy="261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Comparison Between Launch Payloads</a:t>
            </a:r>
            <a:endParaRPr/>
          </a:p>
        </p:txBody>
      </p:sp>
      <p:sp>
        <p:nvSpPr>
          <p:cNvPr id="134" name="Shape 134"/>
          <p:cNvSpPr>
            <a:spLocks noGrp="1"/>
          </p:cNvSpPr>
          <p:nvPr>
            <p:ph type="pic" idx="2"/>
          </p:nvPr>
        </p:nvSpPr>
        <p:spPr>
          <a:xfrm>
            <a:off x="4767895" y="1146600"/>
            <a:ext cx="33753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000"/>
              <a:t>Spring</a:t>
            </a:r>
            <a:endParaRPr sz="2000"/>
          </a:p>
          <a:p>
            <a:pPr marL="457200" lvl="0" indent="-3556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Standardized and scalable</a:t>
            </a:r>
            <a:endParaRPr sz="2000"/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More pre-planning, meant to house for specific experiment</a:t>
            </a:r>
            <a:endParaRPr sz="2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sldNum" idx="12"/>
          </p:nvPr>
        </p:nvSpPr>
        <p:spPr>
          <a:xfrm>
            <a:off x="4315389" y="4882202"/>
            <a:ext cx="505500" cy="261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141" name="Shape 141"/>
          <p:cNvSpPr>
            <a:spLocks noGrp="1"/>
          </p:cNvSpPr>
          <p:nvPr>
            <p:ph type="pic" idx="2"/>
          </p:nvPr>
        </p:nvSpPr>
        <p:spPr>
          <a:xfrm>
            <a:off x="268302" y="1187900"/>
            <a:ext cx="48657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800"/>
              </a:spcBef>
              <a:spcAft>
                <a:spcPts val="0"/>
              </a:spcAft>
              <a:buSzPts val="2000"/>
              <a:buChar char="●"/>
            </a:pPr>
            <a:r>
              <a:rPr lang="en-US" sz="2000"/>
              <a:t>Primary Goals</a:t>
            </a:r>
            <a:endParaRPr sz="20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2000"/>
              <a:t>Assembly</a:t>
            </a:r>
            <a:endParaRPr sz="20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 sz="2000"/>
              <a:t>On-hands experience for new members</a:t>
            </a:r>
            <a:endParaRPr sz="2000"/>
          </a:p>
          <a:p>
            <a:pPr marL="1371600" lvl="2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■"/>
            </a:pPr>
            <a:r>
              <a:rPr lang="en-US" sz="2000"/>
              <a:t>CAD</a:t>
            </a:r>
            <a:endParaRPr sz="2000"/>
          </a:p>
          <a:p>
            <a:pPr marL="1371600" lvl="2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■"/>
            </a:pPr>
            <a:r>
              <a:rPr lang="en-US" sz="2000"/>
              <a:t>Tools</a:t>
            </a:r>
            <a:endParaRPr sz="2000"/>
          </a:p>
          <a:p>
            <a:pPr marL="1371600" lvl="2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■"/>
            </a:pPr>
            <a:r>
              <a:rPr lang="en-US" sz="2000"/>
              <a:t>Materials</a:t>
            </a:r>
            <a:endParaRPr sz="20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Fabrication and Design Integration</a:t>
            </a:r>
            <a:endParaRPr/>
          </a:p>
        </p:txBody>
      </p:sp>
      <p:pic>
        <p:nvPicPr>
          <p:cNvPr id="143" name="Shape 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0502" y="1103400"/>
            <a:ext cx="2801479" cy="3735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sldNum" idx="12"/>
          </p:nvPr>
        </p:nvSpPr>
        <p:spPr>
          <a:xfrm>
            <a:off x="4315389" y="4882202"/>
            <a:ext cx="505500" cy="261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685291" y="0"/>
            <a:ext cx="7772400" cy="110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Fabrication and Design Integration</a:t>
            </a:r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518568" y="1455736"/>
            <a:ext cx="3599400" cy="29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Outer Shell</a:t>
            </a:r>
            <a:endParaRPr/>
          </a:p>
          <a:p>
            <a:pPr marL="457200" lvl="0" indent="-355600" rtl="0">
              <a:spcBef>
                <a:spcPts val="8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EVA Foam</a:t>
            </a:r>
            <a:endParaRPr/>
          </a:p>
          <a:p>
            <a: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/>
              <a:t>Cost effective</a:t>
            </a:r>
            <a:endParaRPr/>
          </a:p>
          <a:p>
            <a: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/>
              <a:t>Easy to mold</a:t>
            </a:r>
            <a:endParaRPr/>
          </a:p>
          <a:p>
            <a: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/>
              <a:t>Insulation</a:t>
            </a:r>
            <a:endParaRPr/>
          </a:p>
          <a:p>
            <a: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/>
              <a:t>Shock absorption</a:t>
            </a:r>
            <a:endParaRPr/>
          </a:p>
          <a:p>
            <a:pPr marL="457200" lvl="0" indent="-35560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3D-Printed Components</a:t>
            </a:r>
            <a:endParaRPr/>
          </a:p>
        </p:txBody>
      </p:sp>
      <p:pic>
        <p:nvPicPr>
          <p:cNvPr id="152" name="Shape 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0900" y="1455713"/>
            <a:ext cx="1878802" cy="2232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Shape 1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79125" y="1455713"/>
            <a:ext cx="1759074" cy="2232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- Title Slide">
  <a:themeElements>
    <a:clrScheme name="Default - Title Sl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517</Words>
  <Application>Microsoft Office PowerPoint</Application>
  <PresentationFormat>On-screen Show (16:9)</PresentationFormat>
  <Paragraphs>169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Calibri</vt:lpstr>
      <vt:lpstr>Arial</vt:lpstr>
      <vt:lpstr>Gill Sans</vt:lpstr>
      <vt:lpstr>Times New Roman</vt:lpstr>
      <vt:lpstr>Default - Title Slide</vt:lpstr>
      <vt:lpstr>UA ASCEND</vt:lpstr>
      <vt:lpstr>Payload Design</vt:lpstr>
      <vt:lpstr>Design Planning and CAD</vt:lpstr>
      <vt:lpstr>Design Planning and CAD</vt:lpstr>
      <vt:lpstr>Design Planning and CAD</vt:lpstr>
      <vt:lpstr>Design Planning and CAD</vt:lpstr>
      <vt:lpstr>Comparison Between Launch Payloads</vt:lpstr>
      <vt:lpstr>Fabrication and Design Integration</vt:lpstr>
      <vt:lpstr>Fabrication and Design Integration</vt:lpstr>
      <vt:lpstr>Fabrication and Design Integration</vt:lpstr>
      <vt:lpstr>Electronics </vt:lpstr>
      <vt:lpstr>Electronics</vt:lpstr>
      <vt:lpstr>Electronics</vt:lpstr>
      <vt:lpstr>Geiger Counter</vt:lpstr>
      <vt:lpstr>FALL 2017 DATA</vt:lpstr>
      <vt:lpstr>FALL 2017 DATA</vt:lpstr>
      <vt:lpstr>Geiger Data </vt:lpstr>
      <vt:lpstr>Life Sciences Experiment</vt:lpstr>
      <vt:lpstr>Vivitar 360 Camera</vt:lpstr>
      <vt:lpstr>Mobius Mini 1080p</vt:lpstr>
      <vt:lpstr>360 Camera Footage</vt:lpstr>
      <vt:lpstr>360 Camera Stabilization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UA ASCEND</dc:title>
  <cp:lastModifiedBy>Theresa C. Hentz</cp:lastModifiedBy>
  <cp:revision>1</cp:revision>
  <dcterms:modified xsi:type="dcterms:W3CDTF">2018-04-10T21:36:09Z</dcterms:modified>
</cp:coreProperties>
</file>